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9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281" r:id="rId40"/>
    <p:sldId id="282" r:id="rId41"/>
    <p:sldId id="283" r:id="rId42"/>
    <p:sldId id="284" r:id="rId43"/>
    <p:sldId id="285" r:id="rId44"/>
    <p:sldId id="286" r:id="rId45"/>
    <p:sldId id="292" r:id="rId46"/>
    <p:sldId id="287" r:id="rId47"/>
    <p:sldId id="288" r:id="rId48"/>
    <p:sldId id="293" r:id="rId49"/>
    <p:sldId id="294" r:id="rId50"/>
    <p:sldId id="295" r:id="rId51"/>
    <p:sldId id="296" r:id="rId52"/>
    <p:sldId id="289" r:id="rId53"/>
    <p:sldId id="290" r:id="rId54"/>
    <p:sldId id="291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361"/>
    <a:srgbClr val="E424D6"/>
    <a:srgbClr val="E62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382" y="4536210"/>
            <a:ext cx="9448800" cy="685800"/>
          </a:xfrm>
        </p:spPr>
        <p:txBody>
          <a:bodyPr/>
          <a:lstStyle/>
          <a:p>
            <a:pPr algn="ctr"/>
            <a:r>
              <a:rPr lang="en-US" dirty="0" smtClean="0"/>
              <a:t>Ms. Askew – 5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80" y="1268990"/>
            <a:ext cx="7556356" cy="31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495" y="1665029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Vertebrates that are cold-blooded and covered in scales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snakes, lizards, alligators and crocodiles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Reptiles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Plants that have tubes to carry food and water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conifers, oaks, roses, sunflowers, orchids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Vascular Plants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3322" y="2122229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Plants that do not have tubes and absorb food and water directly from the </a:t>
            </a:r>
            <a:r>
              <a:rPr lang="en-US" dirty="0" smtClean="0"/>
              <a:t>soil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Nutrients move cell to cell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mosses, liverworts, hornworts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252355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Nonvascular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Multicellular organism </a:t>
            </a:r>
            <a:r>
              <a:rPr lang="en-US" dirty="0"/>
              <a:t>that feeds on dead organisms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molds, yeasts, mushrooms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Fungi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2540" y="1997537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Cells in seedless plants that grow into new organisms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 Ferns, hornworts and mosses reproduce this way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Spores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149" y="2049492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A trait that is passed down from parent to offspring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freckles, dimples, hair color, animal instincts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Inherited Trait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These contains </a:t>
            </a:r>
            <a:r>
              <a:rPr lang="en-US" dirty="0"/>
              <a:t>traits.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They </a:t>
            </a:r>
            <a:r>
              <a:rPr lang="en-US" dirty="0"/>
              <a:t>contain instructions that control an organism’s growth.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The young or baby of two parents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Offspring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Behaviors that are taught through experience or watching others.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 reading, playing the piano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Learned Behaviors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structures are found in pairs in the nucleus that hold the information from our parents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Humans have 46 in all and 23 pairs.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808018" y="3023756"/>
            <a:ext cx="10006445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Chromosomes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animal with a backbone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fish, amphibian, reptile, bird, mammal</a:t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Vertebrate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Jelly-like substance in plant and animal cells that holds the organelles.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Cytoplasm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Structures found in plant cells that produce food for the </a:t>
            </a:r>
            <a:r>
              <a:rPr lang="en-US" dirty="0" smtClean="0"/>
              <a:t>plant through photosynthesis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Chloroplasts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068" y="2558647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Thin layer that allows water and nutrients to pass into and out of the </a:t>
            </a:r>
            <a:r>
              <a:rPr lang="en-US" dirty="0" smtClean="0"/>
              <a:t>cell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 err="1" smtClean="0"/>
              <a:t>GAtekeeper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Cell Membrane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2541" y="1997538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This is the part of the cell that control’s the cell’s functions and growth.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</a:t>
            </a:r>
            <a:r>
              <a:rPr lang="en-US" dirty="0"/>
              <a:t>is where the </a:t>
            </a:r>
            <a:r>
              <a:rPr lang="en-US" dirty="0" smtClean="0"/>
              <a:t>genetic material is located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Nucleus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This protects plant cells and helps give the plants their shapes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Cell Wall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These are living things that are too small to see without a microscope.  Some are helpful and some are harmful.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302375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Microorganisms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0061" y="0"/>
            <a:ext cx="10146186" cy="2720340"/>
          </a:xfrm>
          <a:solidFill>
            <a:srgbClr val="7030A0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MIRCROORGANISMS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things that are too small to see without a microscope.  Some are helpful and some are harmful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>
                <a:latin typeface="Cooper Black" panose="0208090404030B020404" pitchFamily="18" charset="0"/>
              </a:rPr>
              <a:t/>
            </a:r>
            <a:br>
              <a:rPr lang="en-US" sz="2700" dirty="0">
                <a:latin typeface="Cooper Black" panose="0208090404030B020404" pitchFamily="18" charset="0"/>
              </a:rPr>
            </a:br>
            <a:r>
              <a:rPr lang="en-US" sz="2700" dirty="0" smtClean="0">
                <a:latin typeface="Cooper Black" panose="0208090404030B020404" pitchFamily="18" charset="0"/>
              </a:rPr>
              <a:t>Directions:  Tell whether each example below is “harmful” or “Beneficial”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Keep clicking to reveal answers…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04194" y="4737733"/>
            <a:ext cx="2144712" cy="1362075"/>
          </a:xfrm>
          <a:prstGeom prst="rect">
            <a:avLst/>
          </a:prstGeom>
          <a:solidFill>
            <a:srgbClr val="7030A0"/>
          </a:solidFill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Bacteria can cause food poisoning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0440" y="4627244"/>
            <a:ext cx="2144712" cy="1362075"/>
          </a:xfrm>
          <a:prstGeom prst="rect">
            <a:avLst/>
          </a:prstGeom>
          <a:solidFill>
            <a:srgbClr val="7030A0"/>
          </a:solidFill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Bacteria are decomposers and help break down waste.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56686" y="4627244"/>
            <a:ext cx="2144712" cy="1362075"/>
          </a:xfrm>
          <a:prstGeom prst="rect">
            <a:avLst/>
          </a:prstGeom>
          <a:solidFill>
            <a:srgbClr val="7030A0"/>
          </a:solidFill>
          <a:ln w="76200" cmpd="thickThin">
            <a:solidFill>
              <a:srgbClr val="450600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Microbes are used to clean up oil spills.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7324" y="3057529"/>
            <a:ext cx="2144712" cy="1362075"/>
          </a:xfrm>
          <a:prstGeom prst="rect">
            <a:avLst/>
          </a:prstGeom>
          <a:solidFill>
            <a:srgbClr val="7030A0"/>
          </a:solidFill>
          <a:ln w="76200" cmpd="thickThin">
            <a:solidFill>
              <a:srgbClr val="450600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Yeast is used to make bread</a:t>
            </a: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rise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742056" y="3038469"/>
            <a:ext cx="2144712" cy="1362075"/>
          </a:xfrm>
          <a:prstGeom prst="rect">
            <a:avLst/>
          </a:prstGeom>
          <a:solidFill>
            <a:srgbClr val="7030A0"/>
          </a:solidFill>
          <a:ln w="76200" cmpd="thickThin">
            <a:solidFill>
              <a:srgbClr val="450600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Bacteria can cause tetanus, a serious infectious disease.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15217" y="3072756"/>
            <a:ext cx="2144712" cy="1362075"/>
          </a:xfrm>
          <a:prstGeom prst="rect">
            <a:avLst/>
          </a:prstGeom>
          <a:solidFill>
            <a:srgbClr val="7030A0"/>
          </a:solidFill>
          <a:ln w="76200" cmpd="thickThin">
            <a:solidFill>
              <a:srgbClr val="450600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A fungus is used to make riboflavin, an important vitamin for our bodies.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612948" y="3075618"/>
            <a:ext cx="2144712" cy="1362075"/>
          </a:xfrm>
          <a:prstGeom prst="rect">
            <a:avLst/>
          </a:prstGeom>
          <a:solidFill>
            <a:srgbClr val="7030A0"/>
          </a:solidFill>
          <a:ln w="76200" cmpd="thickThin">
            <a:solidFill>
              <a:srgbClr val="450600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Microbes cause food to spoil.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5792" y="3141341"/>
            <a:ext cx="2537460" cy="117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45682" y="3141340"/>
            <a:ext cx="2537460" cy="117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9416574" y="3131812"/>
            <a:ext cx="2537460" cy="117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42110" y="4752965"/>
            <a:ext cx="2537460" cy="117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18843" y="3166099"/>
            <a:ext cx="2537460" cy="117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84066" y="4707254"/>
            <a:ext cx="2537460" cy="117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26022" y="4754876"/>
            <a:ext cx="2537460" cy="1175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5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What are plants called that produce fruits and flowers?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302375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Angiosperms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75" y="2424897"/>
            <a:ext cx="2932621" cy="1954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8" y="2651259"/>
            <a:ext cx="2054047" cy="28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0" y="1571510"/>
            <a:ext cx="10664239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What two </a:t>
            </a:r>
            <a:r>
              <a:rPr lang="en-US" b="1" dirty="0" smtClean="0"/>
              <a:t>cell parts are </a:t>
            </a:r>
            <a:r>
              <a:rPr lang="en-US" b="1" dirty="0" smtClean="0">
                <a:solidFill>
                  <a:srgbClr val="FFFF00"/>
                </a:solidFill>
              </a:rPr>
              <a:t>only</a:t>
            </a:r>
            <a:r>
              <a:rPr lang="en-US" b="1" dirty="0" smtClean="0"/>
              <a:t> found in </a:t>
            </a:r>
            <a:r>
              <a:rPr lang="en-US" b="1" dirty="0" smtClean="0">
                <a:solidFill>
                  <a:srgbClr val="FFFF00"/>
                </a:solidFill>
              </a:rPr>
              <a:t>plant cells</a:t>
            </a:r>
            <a:r>
              <a:rPr lang="en-US" b="1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302375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Chloroplast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Cell Wall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plants </a:t>
            </a:r>
            <a:r>
              <a:rPr lang="en-US" b="1" dirty="0"/>
              <a:t>get their </a:t>
            </a:r>
            <a:r>
              <a:rPr lang="en-US" b="1" dirty="0" smtClean="0"/>
              <a:t>food through a process called _________________.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78724" y="2657996"/>
            <a:ext cx="9113865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Photosynthesis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41" y="1920240"/>
            <a:ext cx="4038396" cy="47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Animals that have bodies that produce their own heat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birds and mammals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358736" y="3023756"/>
            <a:ext cx="9455727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Warm-blooded animals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What is the way organisms are classified from most broad to most specific?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0" y="125730"/>
            <a:ext cx="6702136" cy="6640831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Kingdom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Phylum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Class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Order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Family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Genus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Species</a:t>
            </a:r>
          </a:p>
        </p:txBody>
      </p:sp>
      <p:sp>
        <p:nvSpPr>
          <p:cNvPr id="2" name="Rounded Rectangle 1"/>
          <p:cNvSpPr/>
          <p:nvPr/>
        </p:nvSpPr>
        <p:spPr>
          <a:xfrm rot="19655855">
            <a:off x="7262676" y="3383389"/>
            <a:ext cx="4349025" cy="1880235"/>
          </a:xfrm>
          <a:prstGeom prst="roundRect">
            <a:avLst/>
          </a:prstGeom>
          <a:solidFill>
            <a:srgbClr val="E62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HINT:  Supercalifragilisticexpialidocious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What is the term given to organisms with many cells?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Examples:  some </a:t>
            </a:r>
            <a:r>
              <a:rPr lang="en-US" dirty="0" err="1" smtClean="0"/>
              <a:t>protists</a:t>
            </a:r>
            <a:r>
              <a:rPr lang="en-US" dirty="0" smtClean="0"/>
              <a:t>, Most fungi, birds, mammals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302375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Multicellular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What is the term given to organisms with </a:t>
            </a:r>
            <a:r>
              <a:rPr lang="en-US" b="1" dirty="0" smtClean="0"/>
              <a:t>only one cell?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one cell does everything it needs to live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Examples:  all bacteria, most </a:t>
            </a:r>
            <a:r>
              <a:rPr lang="en-US" dirty="0" err="1" smtClean="0"/>
              <a:t>protists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1771650"/>
            <a:ext cx="10744199" cy="4857751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Unicellular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o</a:t>
            </a:r>
            <a:r>
              <a:rPr lang="en-US" sz="4000" b="1" dirty="0" smtClean="0">
                <a:solidFill>
                  <a:srgbClr val="FFFF00"/>
                </a:solidFill>
              </a:rPr>
              <a:t>r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Single-celled organisms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an arthropod is  an invertebrate that has jointed legs, a segmented body, and an external skeleton.  </a:t>
            </a:r>
            <a:r>
              <a:rPr lang="en-US" b="1" u="sng" dirty="0" smtClean="0"/>
              <a:t>What is this external skeleton called?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71401" y="303518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Exoskeleton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2926067"/>
            <a:ext cx="4203175" cy="39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how many legs do insects have?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302375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6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how many legs do spiders have?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302375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8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Are there more invertebrates or vertebrates on earth?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1070264" y="3023756"/>
            <a:ext cx="10744199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Invertebrates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351" y="2314743"/>
            <a:ext cx="7966759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Scientists use binomial nomenclature to give animals their names.  What two parts of the classification system are used to give animals their names?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50175" y="3023755"/>
            <a:ext cx="6062056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Genus and species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30" y="2778366"/>
            <a:ext cx="3537881" cy="39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8850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for each example, tell if it is an invertebrate or vertebrate.</a:t>
            </a:r>
            <a:br>
              <a:rPr lang="en-US" b="1" dirty="0" smtClean="0"/>
            </a:br>
            <a:r>
              <a:rPr lang="en-US" b="1" dirty="0" smtClean="0"/>
              <a:t>Keep clicking to view the answers! </a:t>
            </a:r>
            <a:r>
              <a:rPr lang="en-US" b="1" dirty="0" smtClean="0">
                <a:sym typeface="Wingdings" panose="05000000000000000000" pitchFamily="2" charset="2"/>
              </a:rPr>
              <a:t>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8609" y="1475696"/>
            <a:ext cx="3509010" cy="513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Coral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Sea Star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Ladybug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Salmon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Dog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2910" y="1457325"/>
            <a:ext cx="3509010" cy="51320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Butterfly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Sponge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Octopus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Toad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Whale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0" y="1485900"/>
            <a:ext cx="3509010" cy="51320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Human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Spider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Falcon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Earthworm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Shark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83" y="2825138"/>
            <a:ext cx="654025" cy="546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70" y="1832050"/>
            <a:ext cx="636860" cy="6469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6967" y="1695701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182" y="4612237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245" y="5562370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47699" y="5562369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5979" y="4535343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88573" y="1716101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88573" y="3660291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8572" y="5562368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5244" y="2733690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4797" y="3650087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11542" y="1695700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75978" y="2706850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11541" y="3652116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8588572" y="2663942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88572" y="4614527"/>
            <a:ext cx="3095863" cy="783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Invertebrate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2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0100" y="777240"/>
            <a:ext cx="11041380" cy="14516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51" y="1411490"/>
            <a:ext cx="10146186" cy="44406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Cooper Black" panose="0208090404030B020404" pitchFamily="18" charset="0"/>
              </a:rPr>
              <a:t> 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LET’s play name that class!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Directions:  View each example or description and name its vertebrate class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fish, amphibians, reptiles, birds, mammals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8176" y="1852065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Vertebrates that have live young,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covered with fur or hair,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are warm-blooded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Exceptions</a:t>
            </a:r>
            <a:r>
              <a:rPr lang="en-US" sz="2200" dirty="0"/>
              <a:t>: The spiny anteater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</a:t>
            </a:r>
            <a:r>
              <a:rPr lang="en-US" sz="2200" dirty="0"/>
              <a:t>platypus lay eggs.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Mammals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this class of vertebrates has hollow bones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Birds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frog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Amphibian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24" y="345734"/>
            <a:ext cx="3468319" cy="27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alligator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Reptile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0" y="383426"/>
            <a:ext cx="3938492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turtle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Reptile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90" y="1160806"/>
            <a:ext cx="3657600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whale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Mammal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26" y="68632"/>
            <a:ext cx="4066580" cy="44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052" y="146864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young are born alive and fed with milk produced in mammary glands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14052" y="308090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Mammal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61" y="4599941"/>
            <a:ext cx="3929438" cy="208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80" y="1791449"/>
            <a:ext cx="3666319" cy="23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human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Mammal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3" y="937261"/>
            <a:ext cx="3627070" cy="25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hawk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Bird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74" y="647246"/>
            <a:ext cx="3995855" cy="28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Gets oxygen from the water through gills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lays eggs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14052" y="308090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Fish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scaly, dry skin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lay eggs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14052" y="308090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Reptiles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animal without a backbone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 snail, coral, sponge, ant butterfly, octopus</a:t>
            </a:r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Invertebrate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smooth, moist skin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14052" y="308090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Amphibian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5814" y="198299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feathers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four-chambered heart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lays eggs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14052" y="308090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Birds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trout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Fish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21" y="320041"/>
            <a:ext cx="8488869" cy="34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Has a “double Life” = part of its life is spent in the water and the other part on land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14052" y="308090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Amphibian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83" y="3292429"/>
            <a:ext cx="2749514" cy="26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has hair or fur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a four-chambered heart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Mammals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60" y="258013"/>
            <a:ext cx="3059430" cy="2039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95" y="1092934"/>
            <a:ext cx="2596836" cy="34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2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17"/>
            <a:ext cx="12192000" cy="646949"/>
          </a:xfrm>
          <a:solidFill>
            <a:schemeClr val="tx2">
              <a:lumMod val="50000"/>
            </a:schemeClr>
          </a:solidFill>
        </p:spPr>
        <p:txBody>
          <a:bodyPr anchor="t" anchorCtr="0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Ms. Askew presents:  Name that cell part!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4" y="1808797"/>
            <a:ext cx="9587865" cy="476965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rot="16200000">
            <a:off x="-354330" y="3680951"/>
            <a:ext cx="4926330" cy="868680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oper Black" panose="0208090404030B020404" pitchFamily="18" charset="0"/>
              </a:rPr>
              <a:t>ANIMAL CELL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77940" y="1954530"/>
            <a:ext cx="3886200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CYTOPLASM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33210" y="3163744"/>
            <a:ext cx="3886200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NUCLEUS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89431" y="4711080"/>
            <a:ext cx="3886200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CELL MEMBRANE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2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42" y="758666"/>
            <a:ext cx="10711338" cy="604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17"/>
            <a:ext cx="12192000" cy="646949"/>
          </a:xfrm>
          <a:solidFill>
            <a:schemeClr val="tx2">
              <a:lumMod val="50000"/>
            </a:schemeClr>
          </a:solidFill>
        </p:spPr>
        <p:txBody>
          <a:bodyPr anchor="t" anchorCtr="0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Ms. Askew presents:  Name that cell part!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16200000">
            <a:off x="-854393" y="3469370"/>
            <a:ext cx="4926330" cy="988695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oper Black" panose="0208090404030B020404" pitchFamily="18" charset="0"/>
              </a:rPr>
              <a:t>PLANT CELL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55217" y="3512217"/>
            <a:ext cx="4130040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CYTOPLASM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55217" y="2356244"/>
            <a:ext cx="4271962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NUCLEUS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55216" y="4579683"/>
            <a:ext cx="4271963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CELL MEMBRANE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55216" y="1205759"/>
            <a:ext cx="4370545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CHLOROPLAST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99057" y="5654081"/>
            <a:ext cx="3886200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CELL WALL</a:t>
            </a:r>
            <a:endParaRPr lang="en-US" sz="2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17"/>
            <a:ext cx="12192000" cy="646949"/>
          </a:xfrm>
          <a:solidFill>
            <a:schemeClr val="tx2">
              <a:lumMod val="50000"/>
            </a:schemeClr>
          </a:solidFill>
        </p:spPr>
        <p:txBody>
          <a:bodyPr anchor="t" anchorCtr="0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Ms. Askew presents:  Name that cell part!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599247"/>
            <a:ext cx="12069136" cy="260699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18491498">
            <a:off x="-28795" y="2496858"/>
            <a:ext cx="2697026" cy="850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 rot="18491498">
            <a:off x="2455684" y="2496858"/>
            <a:ext cx="2697026" cy="850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 rot="18491498">
            <a:off x="4642624" y="2458501"/>
            <a:ext cx="2697026" cy="850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MEMBRANE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 rot="18491498">
            <a:off x="7137702" y="2458499"/>
            <a:ext cx="2697026" cy="850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WALL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 rot="18491498">
            <a:off x="9473411" y="2458498"/>
            <a:ext cx="2697026" cy="850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8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" y="194310"/>
            <a:ext cx="11864340" cy="1143000"/>
          </a:xfrm>
          <a:prstGeom prst="roundRect">
            <a:avLst/>
          </a:prstGeom>
          <a:solidFill>
            <a:srgbClr val="01A3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each example as an INHERITED TRAIT or LEARNED BEHAVIOR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01" y="1635203"/>
            <a:ext cx="4415513" cy="64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13" y="2810033"/>
            <a:ext cx="4017221" cy="569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59" y="3945308"/>
            <a:ext cx="2844820" cy="672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9" y="1656396"/>
            <a:ext cx="2624167" cy="57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741" y="3854316"/>
            <a:ext cx="3764366" cy="584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59" y="2746532"/>
            <a:ext cx="2624167" cy="74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5316" y="5915254"/>
            <a:ext cx="2082165" cy="6040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47488" y="2733848"/>
            <a:ext cx="2082165" cy="616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Hair Color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7488" y="3836918"/>
            <a:ext cx="2278381" cy="616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Hibernation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921" y="4866199"/>
            <a:ext cx="3669031" cy="616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Birds building nests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47487" y="4896670"/>
            <a:ext cx="2082165" cy="616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Freckles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860" y="4927756"/>
            <a:ext cx="3413619" cy="616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Playing the piano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250" y="1451610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7162" y="1504647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Behavior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892" y="2601514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917747" y="3830966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46717" y="3785822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87162" y="4776126"/>
            <a:ext cx="2725101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 – Animal Instinct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47487" y="2575082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9095941" y="5786420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19879" y="4814640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26018" y="3693959"/>
            <a:ext cx="2725101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Trait – Animal Instinct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46325" y="2619878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Behavior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6427" y="4776126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Behavior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435" y="5916980"/>
            <a:ext cx="3413619" cy="616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Multiplication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65021" y="1641804"/>
            <a:ext cx="3413619" cy="616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Riding a bike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9005" y="5807860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Behavior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9269023" y="1531137"/>
            <a:ext cx="2205990" cy="830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Behavior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1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Animals that have bodies that are the same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temperatures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their surroundings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Examples: fish, amphibians, reptiles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047010" y="3023756"/>
            <a:ext cx="9767454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Cold-blooded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animals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1759" y="1550728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Vertebrates that have scales and fins and are cold-blooded</a:t>
            </a:r>
            <a:br>
              <a:rPr lang="en-US" dirty="0"/>
            </a:br>
            <a:r>
              <a:rPr lang="en-US" dirty="0"/>
              <a:t>They live in water.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sharks, salmon, trout and tuna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Fish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Vertebrates that are warm-blooded and covered in feathers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eagle, penguin, duck, pelican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Birds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931" y="1571510"/>
            <a:ext cx="10146186" cy="2511835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vertebrates start life with gills and develop lungs.  They are cold-blooded and have smooth, moist skin.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Examples: frogs, toads, salamanders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345872" y="3023756"/>
            <a:ext cx="8468591" cy="3605645"/>
          </a:xfrm>
          <a:prstGeom prst="irregularSeal2">
            <a:avLst/>
          </a:prstGeom>
          <a:solidFill>
            <a:srgbClr val="E622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Amphibians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TC104033937[[fn=Vapor]]</Template>
  <TotalTime>118</TotalTime>
  <Words>486</Words>
  <Application>Microsoft Office PowerPoint</Application>
  <PresentationFormat>Widescreen</PresentationFormat>
  <Paragraphs>211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 Light</vt:lpstr>
      <vt:lpstr>Century Gothic</vt:lpstr>
      <vt:lpstr>Cooper Black</vt:lpstr>
      <vt:lpstr>Times New Roman</vt:lpstr>
      <vt:lpstr>Wingdings</vt:lpstr>
      <vt:lpstr>Vapor Trail</vt:lpstr>
      <vt:lpstr>PowerPoint Presentation</vt:lpstr>
      <vt:lpstr>An animal with a backbone   Examples: fish, amphibian, reptile, bird, mammal </vt:lpstr>
      <vt:lpstr>Animals that have bodies that produce their own heat   Examples: birds and mammals  </vt:lpstr>
      <vt:lpstr>Vertebrates that have live young,  are covered with fur or hair,  and are warm-blooded  Exceptions: The spiny anteater  and platypus lay eggs.  </vt:lpstr>
      <vt:lpstr>An animal without a backbone   Examples:  snail, coral, sponge, ant butterfly, octopus</vt:lpstr>
      <vt:lpstr>Animals that have bodies that are the same temperatures as their surroundings   Examples: fish, amphibians, reptiles  </vt:lpstr>
      <vt:lpstr>Vertebrates that have scales and fins and are cold-blooded They live in water.   Examples: sharks, salmon, trout and tuna  </vt:lpstr>
      <vt:lpstr>Vertebrates that are warm-blooded and covered in feathers   Examples: eagle, penguin, duck, pelican  </vt:lpstr>
      <vt:lpstr>These vertebrates start life with gills and develop lungs.  They are cold-blooded and have smooth, moist skin.   Examples: frogs, toads, salamanders  </vt:lpstr>
      <vt:lpstr>Vertebrates that are cold-blooded and covered in scales   Examples: snakes, lizards, alligators and crocodiles  </vt:lpstr>
      <vt:lpstr>Plants that have tubes to carry food and water   Examples: conifers, oaks, roses, sunflowers, orchids  </vt:lpstr>
      <vt:lpstr>Plants that do not have tubes and absorb food and water directly from the soil   Nutrients move cell to cell   Examples: mosses, liverworts, hornworts   </vt:lpstr>
      <vt:lpstr>A Multicellular organism that feeds on dead organisms   Examples: molds, yeasts, mushrooms   </vt:lpstr>
      <vt:lpstr>Cells in seedless plants that grow into new organisms   Examples:  Ferns, hornworts and mosses reproduce this way   </vt:lpstr>
      <vt:lpstr>A trait that is passed down from parent to offspring   Examples: freckles, dimples, hair color, animal instincts   </vt:lpstr>
      <vt:lpstr>These contains traits.   They contain instructions that control an organism’s growth.   </vt:lpstr>
      <vt:lpstr>  The young or baby of two parents   </vt:lpstr>
      <vt:lpstr>Behaviors that are taught through experience or watching others.   Examples:  reading, playing the piano   </vt:lpstr>
      <vt:lpstr>These structures are found in pairs in the nucleus that hold the information from our parents.    Humans have 46 in all and 23 pairs.   </vt:lpstr>
      <vt:lpstr>Jelly-like substance in plant and animal cells that holds the organelles.   </vt:lpstr>
      <vt:lpstr>Structures found in plant cells that produce food for the plant through photosynthesis   </vt:lpstr>
      <vt:lpstr>  Thin layer that allows water and nutrients to pass into and out of the cell  The GAtekeeper    </vt:lpstr>
      <vt:lpstr>  This is the part of the cell that control’s the cell’s functions and growth.   This is where the genetic material is located.    </vt:lpstr>
      <vt:lpstr>  This protects plant cells and helps give the plants their shapes    </vt:lpstr>
      <vt:lpstr>  These are living things that are too small to see without a microscope.  Some are helpful and some are harmful.    </vt:lpstr>
      <vt:lpstr>  MIRCROORGANISMS are living things that are too small to see without a microscope.  Some are helpful and some are harmful.  Directions:  Tell whether each example below is “harmful” or “Beneficial”  Keep clicking to reveal answers…  </vt:lpstr>
      <vt:lpstr>  What are plants called that produce fruits and flowers?     </vt:lpstr>
      <vt:lpstr>  What two cell parts are only found in plant cells?     </vt:lpstr>
      <vt:lpstr>  plants get their food through a process called _________________.     </vt:lpstr>
      <vt:lpstr>  What is the way organisms are classified from most broad to most specific?     </vt:lpstr>
      <vt:lpstr>  What is the term given to organisms with many cells?  Examples:  some protists, Most fungi, birds, mammals   </vt:lpstr>
      <vt:lpstr>  What is the term given to organisms with only one cell?  This one cell does everything it needs to live  Examples:  all bacteria, most protists   </vt:lpstr>
      <vt:lpstr>  an arthropod is  an invertebrate that has jointed legs, a segmented body, and an external skeleton.  What is this external skeleton called?   </vt:lpstr>
      <vt:lpstr>  how many legs do insects have?   </vt:lpstr>
      <vt:lpstr>  how many legs do spiders have?   </vt:lpstr>
      <vt:lpstr>  Are there more invertebrates or vertebrates on earth?  </vt:lpstr>
      <vt:lpstr>  Scientists use binomial nomenclature to give animals their names.  What two parts of the classification system are used to give animals their names?    </vt:lpstr>
      <vt:lpstr>  for each example, tell if it is an invertebrate or vertebrate. Keep clicking to view the answers!     </vt:lpstr>
      <vt:lpstr> LET’s play name that class!   Directions:  View each example or description and name its vertebrate class   fish, amphibians, reptiles, birds, mammals   </vt:lpstr>
      <vt:lpstr>  this class of vertebrates has hollow bones   </vt:lpstr>
      <vt:lpstr> frog   </vt:lpstr>
      <vt:lpstr>  alligator   </vt:lpstr>
      <vt:lpstr>  turtle   </vt:lpstr>
      <vt:lpstr>  whale   </vt:lpstr>
      <vt:lpstr>  young are born alive and fed with milk produced in mammary glands   </vt:lpstr>
      <vt:lpstr>  human   </vt:lpstr>
      <vt:lpstr>  hawk   </vt:lpstr>
      <vt:lpstr>Gets oxygen from the water through gills  lays eggs   </vt:lpstr>
      <vt:lpstr>  scaly, dry skin  lay eggs   </vt:lpstr>
      <vt:lpstr>  smooth, moist skin   </vt:lpstr>
      <vt:lpstr>  feathers  four-chambered heart  lays eggs   </vt:lpstr>
      <vt:lpstr>  trout   </vt:lpstr>
      <vt:lpstr>  Has a “double Life” = part of its life is spent in the water and the other part on land   </vt:lpstr>
      <vt:lpstr>  has hair or fur  and a four-chambered heart   </vt:lpstr>
      <vt:lpstr>Ms. Askew presents:  Name that cell part!</vt:lpstr>
      <vt:lpstr>Ms. Askew presents:  Name that cell part!</vt:lpstr>
      <vt:lpstr>Ms. Askew presents:  Name that cell part!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Askew</dc:creator>
  <cp:lastModifiedBy>Allison Askew</cp:lastModifiedBy>
  <cp:revision>24</cp:revision>
  <dcterms:created xsi:type="dcterms:W3CDTF">2013-04-20T19:52:02Z</dcterms:created>
  <dcterms:modified xsi:type="dcterms:W3CDTF">2013-04-20T21:50:24Z</dcterms:modified>
</cp:coreProperties>
</file>